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71" r:id="rId3"/>
    <p:sldId id="268" r:id="rId4"/>
    <p:sldId id="270" r:id="rId5"/>
    <p:sldId id="262" r:id="rId6"/>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1261"/>
    <a:srgbClr val="1CB85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99" d="100"/>
          <a:sy n="99" d="100"/>
        </p:scale>
        <p:origin x="787"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19.jpg>
</file>

<file path=ppt/media/image2.jpg>
</file>

<file path=ppt/media/image20.jpg>
</file>

<file path=ppt/media/image3.png>
</file>

<file path=ppt/media/image4.png>
</file>

<file path=ppt/media/image5.png>
</file>

<file path=ppt/media/image6.png>
</file>

<file path=ppt/media/image7.jpg>
</file>

<file path=ppt/media/image8.jpg>
</file>

<file path=ppt/media/image9.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718255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811143"/>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83" rtl="0" eaLnBrk="1" latinLnBrk="0" hangingPunct="1">
        <a:lnSpc>
          <a:spcPct val="90000"/>
        </a:lnSpc>
        <a:spcBef>
          <a:spcPct val="0"/>
        </a:spcBef>
        <a:buNone/>
        <a:defRPr sz="4401" kern="1200">
          <a:solidFill>
            <a:schemeClr val="tx1"/>
          </a:solidFill>
          <a:latin typeface="+mj-lt"/>
          <a:ea typeface="+mj-ea"/>
          <a:cs typeface="+mj-cs"/>
        </a:defRPr>
      </a:lvl1pPr>
    </p:titleStyle>
    <p:bodyStyle>
      <a:lvl1pPr marL="228621" indent="-228621" algn="l" defTabSz="914483" rtl="0" eaLnBrk="1" latinLnBrk="0" hangingPunct="1">
        <a:lnSpc>
          <a:spcPct val="90000"/>
        </a:lnSpc>
        <a:spcBef>
          <a:spcPts val="1000"/>
        </a:spcBef>
        <a:buFont typeface="Arial" panose="020B0604020202020204" pitchFamily="34" charset="0"/>
        <a:buChar char="•"/>
        <a:defRPr sz="2801" kern="1200">
          <a:solidFill>
            <a:schemeClr val="tx1"/>
          </a:solidFill>
          <a:latin typeface="+mn-lt"/>
          <a:ea typeface="+mn-ea"/>
          <a:cs typeface="+mn-cs"/>
        </a:defRPr>
      </a:lvl1pPr>
      <a:lvl2pPr marL="685863" indent="-228621" algn="l" defTabSz="914483"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3104" indent="-228621" algn="l" defTabSz="914483"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600345"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4pPr>
      <a:lvl5pPr marL="2057587"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5pPr>
      <a:lvl6pPr marL="2514828"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6pPr>
      <a:lvl7pPr marL="2972070"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7pPr>
      <a:lvl8pPr marL="3429311"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8pPr>
      <a:lvl9pPr marL="3886552"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83" rtl="0" eaLnBrk="1" latinLnBrk="0" hangingPunct="1">
        <a:defRPr sz="1801" kern="1200">
          <a:solidFill>
            <a:schemeClr val="tx1"/>
          </a:solidFill>
          <a:latin typeface="+mn-lt"/>
          <a:ea typeface="+mn-ea"/>
          <a:cs typeface="+mn-cs"/>
        </a:defRPr>
      </a:lvl1pPr>
      <a:lvl2pPr marL="457241" algn="l" defTabSz="914483" rtl="0" eaLnBrk="1" latinLnBrk="0" hangingPunct="1">
        <a:defRPr sz="1801" kern="1200">
          <a:solidFill>
            <a:schemeClr val="tx1"/>
          </a:solidFill>
          <a:latin typeface="+mn-lt"/>
          <a:ea typeface="+mn-ea"/>
          <a:cs typeface="+mn-cs"/>
        </a:defRPr>
      </a:lvl2pPr>
      <a:lvl3pPr marL="914483" algn="l" defTabSz="914483" rtl="0" eaLnBrk="1" latinLnBrk="0" hangingPunct="1">
        <a:defRPr sz="1801" kern="1200">
          <a:solidFill>
            <a:schemeClr val="tx1"/>
          </a:solidFill>
          <a:latin typeface="+mn-lt"/>
          <a:ea typeface="+mn-ea"/>
          <a:cs typeface="+mn-cs"/>
        </a:defRPr>
      </a:lvl3pPr>
      <a:lvl4pPr marL="1371724" algn="l" defTabSz="914483" rtl="0" eaLnBrk="1" latinLnBrk="0" hangingPunct="1">
        <a:defRPr sz="1801" kern="1200">
          <a:solidFill>
            <a:schemeClr val="tx1"/>
          </a:solidFill>
          <a:latin typeface="+mn-lt"/>
          <a:ea typeface="+mn-ea"/>
          <a:cs typeface="+mn-cs"/>
        </a:defRPr>
      </a:lvl4pPr>
      <a:lvl5pPr marL="1828966" algn="l" defTabSz="914483" rtl="0" eaLnBrk="1" latinLnBrk="0" hangingPunct="1">
        <a:defRPr sz="1801" kern="1200">
          <a:solidFill>
            <a:schemeClr val="tx1"/>
          </a:solidFill>
          <a:latin typeface="+mn-lt"/>
          <a:ea typeface="+mn-ea"/>
          <a:cs typeface="+mn-cs"/>
        </a:defRPr>
      </a:lvl5pPr>
      <a:lvl6pPr marL="2286207" algn="l" defTabSz="914483" rtl="0" eaLnBrk="1" latinLnBrk="0" hangingPunct="1">
        <a:defRPr sz="1801" kern="1200">
          <a:solidFill>
            <a:schemeClr val="tx1"/>
          </a:solidFill>
          <a:latin typeface="+mn-lt"/>
          <a:ea typeface="+mn-ea"/>
          <a:cs typeface="+mn-cs"/>
        </a:defRPr>
      </a:lvl6pPr>
      <a:lvl7pPr marL="2743448" algn="l" defTabSz="914483" rtl="0" eaLnBrk="1" latinLnBrk="0" hangingPunct="1">
        <a:defRPr sz="1801" kern="1200">
          <a:solidFill>
            <a:schemeClr val="tx1"/>
          </a:solidFill>
          <a:latin typeface="+mn-lt"/>
          <a:ea typeface="+mn-ea"/>
          <a:cs typeface="+mn-cs"/>
        </a:defRPr>
      </a:lvl7pPr>
      <a:lvl8pPr marL="3200690" algn="l" defTabSz="914483" rtl="0" eaLnBrk="1" latinLnBrk="0" hangingPunct="1">
        <a:defRPr sz="1801" kern="1200">
          <a:solidFill>
            <a:schemeClr val="tx1"/>
          </a:solidFill>
          <a:latin typeface="+mn-lt"/>
          <a:ea typeface="+mn-ea"/>
          <a:cs typeface="+mn-cs"/>
        </a:defRPr>
      </a:lvl8pPr>
      <a:lvl9pPr marL="3657932" algn="l" defTabSz="914483"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image" Target="../media/image8.jpg"/><Relationship Id="rId7" Type="http://schemas.openxmlformats.org/officeDocument/2006/relationships/image" Target="../media/image12.jpg"/><Relationship Id="rId2" Type="http://schemas.openxmlformats.org/officeDocument/2006/relationships/image" Target="../media/image7.jpg"/><Relationship Id="rId1" Type="http://schemas.openxmlformats.org/officeDocument/2006/relationships/slideLayout" Target="../slideLayouts/slideLayout1.xml"/><Relationship Id="rId6" Type="http://schemas.openxmlformats.org/officeDocument/2006/relationships/image" Target="../media/image11.jpg"/><Relationship Id="rId11" Type="http://schemas.openxmlformats.org/officeDocument/2006/relationships/image" Target="../media/image16.jpg"/><Relationship Id="rId5" Type="http://schemas.openxmlformats.org/officeDocument/2006/relationships/image" Target="../media/image10.jpg"/><Relationship Id="rId10" Type="http://schemas.openxmlformats.org/officeDocument/2006/relationships/image" Target="../media/image15.jpg"/><Relationship Id="rId4" Type="http://schemas.openxmlformats.org/officeDocument/2006/relationships/image" Target="../media/image9.jpg"/><Relationship Id="rId9" Type="http://schemas.openxmlformats.org/officeDocument/2006/relationships/image" Target="../media/image14.jp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1.xml"/><Relationship Id="rId4" Type="http://schemas.openxmlformats.org/officeDocument/2006/relationships/image" Target="../media/image2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outdoor, balloon, beach, kite&#10;&#10;Description automatically generated">
            <a:extLst>
              <a:ext uri="{FF2B5EF4-FFF2-40B4-BE49-F238E27FC236}">
                <a16:creationId xmlns:a16="http://schemas.microsoft.com/office/drawing/2014/main" id="{43C23EF2-3185-4B4D-9F1D-ED3341A2E52C}"/>
              </a:ext>
            </a:extLst>
          </p:cNvPr>
          <p:cNvPicPr>
            <a:picLocks noChangeAspect="1"/>
          </p:cNvPicPr>
          <p:nvPr/>
        </p:nvPicPr>
        <p:blipFill rotWithShape="1">
          <a:blip r:embed="rId2">
            <a:extLst>
              <a:ext uri="{28A0092B-C50C-407E-A947-70E740481C1C}">
                <a14:useLocalDpi xmlns:a14="http://schemas.microsoft.com/office/drawing/2010/main" val="0"/>
              </a:ext>
            </a:extLst>
          </a:blip>
          <a:srcRect l="14939" r="14834"/>
          <a:stretch/>
        </p:blipFill>
        <p:spPr>
          <a:xfrm>
            <a:off x="5297807" y="654752"/>
            <a:ext cx="4150996" cy="5910835"/>
          </a:xfrm>
          <a:prstGeom prst="rect">
            <a:avLst/>
          </a:prstGeom>
        </p:spPr>
      </p:pic>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Thinking for Design&gt;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&lt;2D Project – Parachute Design&gt;</a:t>
            </a:r>
            <a:endParaRPr lang="en-SG" sz="750" b="1" dirty="0">
              <a:latin typeface="Consolas" panose="020B0609020204030204" pitchFamily="49" charset="0"/>
            </a:endParaRPr>
          </a:p>
        </p:txBody>
      </p:sp>
      <p:grpSp>
        <p:nvGrpSpPr>
          <p:cNvPr id="33" name="Group 32">
            <a:extLst>
              <a:ext uri="{FF2B5EF4-FFF2-40B4-BE49-F238E27FC236}">
                <a16:creationId xmlns:a16="http://schemas.microsoft.com/office/drawing/2014/main" id="{9110C60B-FBE2-43CF-96BE-F425647B81D6}"/>
              </a:ext>
            </a:extLst>
          </p:cNvPr>
          <p:cNvGrpSpPr/>
          <p:nvPr/>
        </p:nvGrpSpPr>
        <p:grpSpPr>
          <a:xfrm>
            <a:off x="297817" y="2542543"/>
            <a:ext cx="681990" cy="729624"/>
            <a:chOff x="297817" y="2542543"/>
            <a:chExt cx="681990" cy="729624"/>
          </a:xfrm>
        </p:grpSpPr>
        <p:sp>
          <p:nvSpPr>
            <p:cNvPr id="14" name="TextBox 13">
              <a:extLst>
                <a:ext uri="{FF2B5EF4-FFF2-40B4-BE49-F238E27FC236}">
                  <a16:creationId xmlns:a16="http://schemas.microsoft.com/office/drawing/2014/main" id="{FC09A035-FD98-486F-A752-9F5F6747053A}"/>
                </a:ext>
              </a:extLst>
            </p:cNvPr>
            <p:cNvSpPr txBox="1"/>
            <p:nvPr/>
          </p:nvSpPr>
          <p:spPr>
            <a:xfrm>
              <a:off x="297817"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Assignment</a:t>
              </a:r>
              <a:endParaRPr lang="en-SG" sz="700" dirty="0">
                <a:solidFill>
                  <a:srgbClr val="1CB857"/>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D069B560-AABE-4AC8-8B7D-5BC2C9161E49}"/>
                </a:ext>
              </a:extLst>
            </p:cNvPr>
            <p:cNvSpPr txBox="1"/>
            <p:nvPr/>
          </p:nvSpPr>
          <p:spPr>
            <a:xfrm>
              <a:off x="297817" y="2748947"/>
              <a:ext cx="681990" cy="523220"/>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2D Project – Parachute Design and Prototyping</a:t>
              </a:r>
              <a:endParaRPr lang="en-SG" sz="700" dirty="0">
                <a:latin typeface="Arial" panose="020B0604020202020204" pitchFamily="34" charset="0"/>
                <a:cs typeface="Arial" panose="020B0604020202020204" pitchFamily="34" charset="0"/>
              </a:endParaRPr>
            </a:p>
          </p:txBody>
        </p:sp>
      </p:grpSp>
      <p:grpSp>
        <p:nvGrpSpPr>
          <p:cNvPr id="34" name="Group 33">
            <a:extLst>
              <a:ext uri="{FF2B5EF4-FFF2-40B4-BE49-F238E27FC236}">
                <a16:creationId xmlns:a16="http://schemas.microsoft.com/office/drawing/2014/main" id="{C936C093-BCE6-42B9-A3E5-AE65D83672D9}"/>
              </a:ext>
            </a:extLst>
          </p:cNvPr>
          <p:cNvGrpSpPr/>
          <p:nvPr/>
        </p:nvGrpSpPr>
        <p:grpSpPr>
          <a:xfrm>
            <a:off x="1640206" y="2542543"/>
            <a:ext cx="681990" cy="514181"/>
            <a:chOff x="1640206" y="2542543"/>
            <a:chExt cx="681990" cy="514181"/>
          </a:xfrm>
        </p:grpSpPr>
        <p:sp>
          <p:nvSpPr>
            <p:cNvPr id="13" name="TextBox 12">
              <a:extLst>
                <a:ext uri="{FF2B5EF4-FFF2-40B4-BE49-F238E27FC236}">
                  <a16:creationId xmlns:a16="http://schemas.microsoft.com/office/drawing/2014/main" id="{DBBD251B-7304-4858-B1E3-01DB750C711E}"/>
                </a:ext>
              </a:extLst>
            </p:cNvPr>
            <p:cNvSpPr txBox="1"/>
            <p:nvPr/>
          </p:nvSpPr>
          <p:spPr>
            <a:xfrm>
              <a:off x="1640206"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Context</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86B647C9-73B6-47F9-85D1-C0CA901DDADA}"/>
                </a:ext>
              </a:extLst>
            </p:cNvPr>
            <p:cNvSpPr txBox="1"/>
            <p:nvPr/>
          </p:nvSpPr>
          <p:spPr>
            <a:xfrm>
              <a:off x="1640206"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Freshmore</a:t>
              </a:r>
            </a:p>
            <a:p>
              <a:r>
                <a:rPr lang="en-US" sz="700" dirty="0">
                  <a:latin typeface="Arial" panose="020B0604020202020204" pitchFamily="34" charset="0"/>
                  <a:cs typeface="Arial" panose="020B0604020202020204" pitchFamily="34" charset="0"/>
                </a:rPr>
                <a:t>Term 1</a:t>
              </a:r>
              <a:endParaRPr lang="en-SG" sz="700" dirty="0">
                <a:latin typeface="Arial" panose="020B0604020202020204" pitchFamily="34" charset="0"/>
                <a:cs typeface="Arial" panose="020B0604020202020204" pitchFamily="34" charset="0"/>
              </a:endParaRPr>
            </a:p>
          </p:txBody>
        </p:sp>
      </p:grpSp>
      <p:grpSp>
        <p:nvGrpSpPr>
          <p:cNvPr id="35" name="Group 34">
            <a:extLst>
              <a:ext uri="{FF2B5EF4-FFF2-40B4-BE49-F238E27FC236}">
                <a16:creationId xmlns:a16="http://schemas.microsoft.com/office/drawing/2014/main" id="{B8605D8F-F3E8-4B11-838C-88F7CEDB9C4E}"/>
              </a:ext>
            </a:extLst>
          </p:cNvPr>
          <p:cNvGrpSpPr/>
          <p:nvPr/>
        </p:nvGrpSpPr>
        <p:grpSpPr>
          <a:xfrm>
            <a:off x="2677160" y="2542544"/>
            <a:ext cx="901700" cy="514179"/>
            <a:chOff x="2677160" y="2542544"/>
            <a:chExt cx="901700" cy="514179"/>
          </a:xfrm>
        </p:grpSpPr>
        <p:sp>
          <p:nvSpPr>
            <p:cNvPr id="12" name="TextBox 11">
              <a:extLst>
                <a:ext uri="{FF2B5EF4-FFF2-40B4-BE49-F238E27FC236}">
                  <a16:creationId xmlns:a16="http://schemas.microsoft.com/office/drawing/2014/main" id="{EAB6C843-44FA-4E05-AFFA-6AA1A29D56EB}"/>
                </a:ext>
              </a:extLst>
            </p:cNvPr>
            <p:cNvSpPr txBox="1"/>
            <p:nvPr/>
          </p:nvSpPr>
          <p:spPr>
            <a:xfrm>
              <a:off x="2677161" y="2542544"/>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Course</a:t>
              </a:r>
              <a:endParaRPr lang="en-SG" sz="700" dirty="0">
                <a:solidFill>
                  <a:srgbClr val="1CB857"/>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CC03D81-F0F6-48BC-BC4E-EACC647816CC}"/>
                </a:ext>
              </a:extLst>
            </p:cNvPr>
            <p:cNvSpPr txBox="1"/>
            <p:nvPr/>
          </p:nvSpPr>
          <p:spPr>
            <a:xfrm>
              <a:off x="2677160" y="2748946"/>
              <a:ext cx="90170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Computational</a:t>
              </a:r>
            </a:p>
            <a:p>
              <a:r>
                <a:rPr lang="en-US" sz="700" dirty="0">
                  <a:latin typeface="Arial" panose="020B0604020202020204" pitchFamily="34" charset="0"/>
                  <a:cs typeface="Arial" panose="020B0604020202020204" pitchFamily="34" charset="0"/>
                </a:rPr>
                <a:t>Design Thinking</a:t>
              </a:r>
              <a:endParaRPr lang="en-SG" sz="700" dirty="0">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1A92C96B-AF10-4739-AAB8-7813215EF6E8}"/>
              </a:ext>
            </a:extLst>
          </p:cNvPr>
          <p:cNvGrpSpPr/>
          <p:nvPr/>
        </p:nvGrpSpPr>
        <p:grpSpPr>
          <a:xfrm>
            <a:off x="297816" y="3286763"/>
            <a:ext cx="1178564" cy="1160852"/>
            <a:chOff x="297817" y="3286763"/>
            <a:chExt cx="776928" cy="1160852"/>
          </a:xfrm>
        </p:grpSpPr>
        <p:sp>
          <p:nvSpPr>
            <p:cNvPr id="18" name="TextBox 17">
              <a:extLst>
                <a:ext uri="{FF2B5EF4-FFF2-40B4-BE49-F238E27FC236}">
                  <a16:creationId xmlns:a16="http://schemas.microsoft.com/office/drawing/2014/main" id="{0751637F-F485-4016-AB41-6A2716334D12}"/>
                </a:ext>
              </a:extLst>
            </p:cNvPr>
            <p:cNvSpPr txBox="1"/>
            <p:nvPr/>
          </p:nvSpPr>
          <p:spPr>
            <a:xfrm>
              <a:off x="297817" y="328676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Student</a:t>
              </a:r>
              <a:endParaRPr lang="en-SG" sz="700" dirty="0">
                <a:solidFill>
                  <a:srgbClr val="1CB857"/>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A2AEE226-BF75-4460-9A8D-1D6E379F7CE3}"/>
                </a:ext>
              </a:extLst>
            </p:cNvPr>
            <p:cNvSpPr txBox="1"/>
            <p:nvPr/>
          </p:nvSpPr>
          <p:spPr>
            <a:xfrm>
              <a:off x="297817" y="3493508"/>
              <a:ext cx="776928" cy="95410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Lim Thian Yew</a:t>
              </a:r>
              <a:br>
                <a:rPr lang="en-US" sz="700" dirty="0">
                  <a:latin typeface="Arial" panose="020B0604020202020204" pitchFamily="34" charset="0"/>
                  <a:cs typeface="Arial" panose="020B0604020202020204" pitchFamily="34" charset="0"/>
                </a:rPr>
              </a:br>
              <a:r>
                <a:rPr lang="en-US" sz="700" dirty="0">
                  <a:latin typeface="Arial" panose="020B0604020202020204" pitchFamily="34" charset="0"/>
                  <a:cs typeface="Arial" panose="020B0604020202020204" pitchFamily="34" charset="0"/>
                </a:rPr>
                <a:t>1003158</a:t>
              </a:r>
              <a:br>
                <a:rPr lang="en-US" sz="700" dirty="0">
                  <a:latin typeface="Arial" panose="020B0604020202020204" pitchFamily="34" charset="0"/>
                  <a:cs typeface="Arial" panose="020B0604020202020204" pitchFamily="34" charset="0"/>
                </a:rPr>
              </a:br>
              <a:r>
                <a:rPr lang="en-US" sz="700" dirty="0">
                  <a:latin typeface="Arial" panose="020B0604020202020204" pitchFamily="34" charset="0"/>
                  <a:cs typeface="Arial" panose="020B0604020202020204" pitchFamily="34" charset="0"/>
                </a:rPr>
                <a:t>Gao Fancheng</a:t>
              </a:r>
              <a:br>
                <a:rPr lang="en-US" sz="700" dirty="0">
                  <a:latin typeface="Arial" panose="020B0604020202020204" pitchFamily="34" charset="0"/>
                  <a:cs typeface="Arial" panose="020B0604020202020204" pitchFamily="34" charset="0"/>
                </a:rPr>
              </a:br>
              <a:r>
                <a:rPr lang="en-US" sz="700" dirty="0">
                  <a:latin typeface="Arial" panose="020B0604020202020204" pitchFamily="34" charset="0"/>
                  <a:cs typeface="Arial" panose="020B0604020202020204" pitchFamily="34" charset="0"/>
                </a:rPr>
                <a:t>1004879</a:t>
              </a:r>
            </a:p>
            <a:p>
              <a:r>
                <a:rPr lang="en-US" sz="700" dirty="0">
                  <a:latin typeface="Arial" panose="020B0604020202020204" pitchFamily="34" charset="0"/>
                  <a:cs typeface="Arial" panose="020B0604020202020204" pitchFamily="34" charset="0"/>
                </a:rPr>
                <a:t>Joseph Low</a:t>
              </a:r>
            </a:p>
            <a:p>
              <a:r>
                <a:rPr lang="en-US" sz="700" dirty="0">
                  <a:latin typeface="Arial" panose="020B0604020202020204" pitchFamily="34" charset="0"/>
                  <a:cs typeface="Arial" panose="020B0604020202020204" pitchFamily="34" charset="0"/>
                </a:rPr>
                <a:t>1005013</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Janani Sureshkumar</a:t>
              </a:r>
            </a:p>
            <a:p>
              <a:r>
                <a:rPr lang="en-US" sz="700" dirty="0">
                  <a:latin typeface="Arial" panose="020B0604020202020204" pitchFamily="34" charset="0"/>
                  <a:cs typeface="Arial" panose="020B0604020202020204" pitchFamily="34" charset="0"/>
                </a:rPr>
                <a:t>1005351</a:t>
              </a:r>
              <a:endParaRPr lang="en-SG" sz="700" dirty="0">
                <a:latin typeface="Arial" panose="020B0604020202020204" pitchFamily="34" charset="0"/>
                <a:cs typeface="Arial" panose="020B0604020202020204" pitchFamily="34" charset="0"/>
              </a:endParaRPr>
            </a:p>
          </p:txBody>
        </p:sp>
      </p:grpSp>
      <p:grpSp>
        <p:nvGrpSpPr>
          <p:cNvPr id="32" name="Group 31">
            <a:extLst>
              <a:ext uri="{FF2B5EF4-FFF2-40B4-BE49-F238E27FC236}">
                <a16:creationId xmlns:a16="http://schemas.microsoft.com/office/drawing/2014/main" id="{D5B09C90-7F89-449A-8830-544C0552511D}"/>
              </a:ext>
            </a:extLst>
          </p:cNvPr>
          <p:cNvGrpSpPr/>
          <p:nvPr/>
        </p:nvGrpSpPr>
        <p:grpSpPr>
          <a:xfrm>
            <a:off x="297816" y="4776551"/>
            <a:ext cx="1034547" cy="615553"/>
            <a:chOff x="297817" y="4070353"/>
            <a:chExt cx="681990" cy="615553"/>
          </a:xfrm>
        </p:grpSpPr>
        <p:sp>
          <p:nvSpPr>
            <p:cNvPr id="20" name="TextBox 19">
              <a:extLst>
                <a:ext uri="{FF2B5EF4-FFF2-40B4-BE49-F238E27FC236}">
                  <a16:creationId xmlns:a16="http://schemas.microsoft.com/office/drawing/2014/main" id="{2FA36920-C5D0-47CB-8990-43A4B08D35A5}"/>
                </a:ext>
              </a:extLst>
            </p:cNvPr>
            <p:cNvSpPr txBox="1"/>
            <p:nvPr/>
          </p:nvSpPr>
          <p:spPr>
            <a:xfrm>
              <a:off x="297817" y="407035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Instructor</a:t>
              </a:r>
              <a:endParaRPr lang="en-SG" sz="700" dirty="0">
                <a:solidFill>
                  <a:srgbClr val="1CB857"/>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0628E652-1D77-4484-A55E-A23D68A95FE8}"/>
                </a:ext>
              </a:extLst>
            </p:cNvPr>
            <p:cNvSpPr txBox="1"/>
            <p:nvPr/>
          </p:nvSpPr>
          <p:spPr>
            <a:xfrm>
              <a:off x="297817" y="4270408"/>
              <a:ext cx="681990" cy="415498"/>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Jason Lim (ASD)</a:t>
              </a:r>
            </a:p>
            <a:p>
              <a:r>
                <a:rPr lang="en-US" sz="700" dirty="0">
                  <a:latin typeface="Arial" panose="020B0604020202020204" pitchFamily="34" charset="0"/>
                  <a:cs typeface="Arial" panose="020B0604020202020204" pitchFamily="34" charset="0"/>
                </a:rPr>
                <a:t>Norman Lee (ISTD)</a:t>
              </a:r>
            </a:p>
          </p:txBody>
        </p:sp>
      </p:grpSp>
      <p:grpSp>
        <p:nvGrpSpPr>
          <p:cNvPr id="36" name="Group 35">
            <a:extLst>
              <a:ext uri="{FF2B5EF4-FFF2-40B4-BE49-F238E27FC236}">
                <a16:creationId xmlns:a16="http://schemas.microsoft.com/office/drawing/2014/main" id="{BBD29DE9-228F-4A4C-9829-A39EFB612737}"/>
              </a:ext>
            </a:extLst>
          </p:cNvPr>
          <p:cNvGrpSpPr/>
          <p:nvPr/>
        </p:nvGrpSpPr>
        <p:grpSpPr>
          <a:xfrm>
            <a:off x="3811902" y="2542545"/>
            <a:ext cx="913130" cy="406457"/>
            <a:chOff x="3681730" y="2542545"/>
            <a:chExt cx="913130" cy="406457"/>
          </a:xfrm>
        </p:grpSpPr>
        <p:sp>
          <p:nvSpPr>
            <p:cNvPr id="11" name="TextBox 10">
              <a:extLst>
                <a:ext uri="{FF2B5EF4-FFF2-40B4-BE49-F238E27FC236}">
                  <a16:creationId xmlns:a16="http://schemas.microsoft.com/office/drawing/2014/main" id="{164DB152-BE2D-4C28-99EB-218DCF655C68}"/>
                </a:ext>
              </a:extLst>
            </p:cNvPr>
            <p:cNvSpPr txBox="1"/>
            <p:nvPr/>
          </p:nvSpPr>
          <p:spPr>
            <a:xfrm>
              <a:off x="3681730" y="2542545"/>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Date</a:t>
              </a:r>
              <a:endParaRPr lang="en-SG" sz="700" dirty="0">
                <a:solidFill>
                  <a:srgbClr val="1CB857"/>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B8F6F72-B749-4696-A7F2-F574AB7BB21A}"/>
                </a:ext>
              </a:extLst>
            </p:cNvPr>
            <p:cNvSpPr txBox="1"/>
            <p:nvPr/>
          </p:nvSpPr>
          <p:spPr>
            <a:xfrm>
              <a:off x="3693160" y="2748947"/>
              <a:ext cx="901700" cy="20005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2020</a:t>
              </a:r>
              <a:endParaRPr lang="en-SG" sz="700" dirty="0">
                <a:latin typeface="Arial" panose="020B0604020202020204" pitchFamily="34" charset="0"/>
                <a:cs typeface="Arial" panose="020B0604020202020204" pitchFamily="34" charset="0"/>
              </a:endParaRPr>
            </a:p>
          </p:txBody>
        </p:sp>
      </p:grpSp>
      <p:grpSp>
        <p:nvGrpSpPr>
          <p:cNvPr id="30" name="Group 29">
            <a:extLst>
              <a:ext uri="{FF2B5EF4-FFF2-40B4-BE49-F238E27FC236}">
                <a16:creationId xmlns:a16="http://schemas.microsoft.com/office/drawing/2014/main" id="{E61EFD42-7C03-4D1D-BCB7-A46D64959991}"/>
              </a:ext>
            </a:extLst>
          </p:cNvPr>
          <p:cNvGrpSpPr/>
          <p:nvPr/>
        </p:nvGrpSpPr>
        <p:grpSpPr>
          <a:xfrm>
            <a:off x="1640209" y="3279063"/>
            <a:ext cx="2967992" cy="3286524"/>
            <a:chOff x="1640209" y="3279063"/>
            <a:chExt cx="2967992" cy="3286524"/>
          </a:xfrm>
        </p:grpSpPr>
        <p:sp>
          <p:nvSpPr>
            <p:cNvPr id="24" name="TextBox 23">
              <a:extLst>
                <a:ext uri="{FF2B5EF4-FFF2-40B4-BE49-F238E27FC236}">
                  <a16:creationId xmlns:a16="http://schemas.microsoft.com/office/drawing/2014/main" id="{4AE40446-C29D-488D-8DD7-69E6FBAFA698}"/>
                </a:ext>
              </a:extLst>
            </p:cNvPr>
            <p:cNvSpPr txBox="1"/>
            <p:nvPr/>
          </p:nvSpPr>
          <p:spPr>
            <a:xfrm>
              <a:off x="1640209" y="3279063"/>
              <a:ext cx="2967991" cy="215444"/>
            </a:xfrm>
            <a:prstGeom prst="rect">
              <a:avLst/>
            </a:prstGeom>
            <a:noFill/>
          </p:spPr>
          <p:txBody>
            <a:bodyPr wrap="square" rtlCol="0">
              <a:spAutoFit/>
            </a:bodyPr>
            <a:lstStyle/>
            <a:p>
              <a:r>
                <a:rPr lang="en-US" sz="800" b="1" dirty="0">
                  <a:solidFill>
                    <a:srgbClr val="B31261"/>
                  </a:solidFill>
                  <a:latin typeface="Consolas" panose="020B0609020204030204" pitchFamily="49" charset="0"/>
                </a:rPr>
                <a:t>&lt;Description&gt;</a:t>
              </a:r>
              <a:endParaRPr lang="en-SG" sz="800" b="1" dirty="0">
                <a:solidFill>
                  <a:srgbClr val="B31261"/>
                </a:solidFill>
                <a:latin typeface="Consolas" panose="020B0609020204030204" pitchFamily="49" charset="0"/>
              </a:endParaRPr>
            </a:p>
          </p:txBody>
        </p:sp>
        <p:sp>
          <p:nvSpPr>
            <p:cNvPr id="25" name="Rectangle 24">
              <a:extLst>
                <a:ext uri="{FF2B5EF4-FFF2-40B4-BE49-F238E27FC236}">
                  <a16:creationId xmlns:a16="http://schemas.microsoft.com/office/drawing/2014/main" id="{E90D6533-B264-49D3-908E-494EECA5837B}"/>
                </a:ext>
              </a:extLst>
            </p:cNvPr>
            <p:cNvSpPr/>
            <p:nvPr/>
          </p:nvSpPr>
          <p:spPr>
            <a:xfrm>
              <a:off x="1640210" y="3394714"/>
              <a:ext cx="2967991" cy="3170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objective of this project is to explore and evaluate the optimal parachute design for airdropping relief supplies to a remote village</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To quantify the usefulness of the designs explored, factors such as the ability to fully utilize parachute material and the visibility of the parachute by the villagers were taken into consideration.</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spikes / flaps on the design are inspired by signal mirrors, which rely on reflecting flashes of light to relay SOS messages up to 200 KM away. The spikes aim to achieve a similar result, reflecting light from the sun in flashes at almost any angle, thereby dramatically improving the likelihood that villages will see it.</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One challenge faced in this project was to find a way to construct the mesh that constitutes the parachute that is realistic, aesthetically pleasing roughly symmetrical about the center of the parachute.</a:t>
              </a:r>
            </a:p>
            <a:p>
              <a:endParaRPr lang="en-US" sz="800" dirty="0">
                <a:solidFill>
                  <a:srgbClr val="B31261"/>
                </a:solidFill>
                <a:latin typeface="Consolas" panose="020B0609020204030204" pitchFamily="49" charset="0"/>
              </a:endParaRPr>
            </a:p>
          </p:txBody>
        </p:sp>
      </p:grpSp>
      <p:sp>
        <p:nvSpPr>
          <p:cNvPr id="28" name="TextBox 27">
            <a:extLst>
              <a:ext uri="{FF2B5EF4-FFF2-40B4-BE49-F238E27FC236}">
                <a16:creationId xmlns:a16="http://schemas.microsoft.com/office/drawing/2014/main" id="{F65F1D03-BCF8-4F9D-A32D-3A629A08BDC3}"/>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0A290914-78CA-407F-981D-11783931DAD9}"/>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38" name="TextBox 37">
            <a:extLst>
              <a:ext uri="{FF2B5EF4-FFF2-40B4-BE49-F238E27FC236}">
                <a16:creationId xmlns:a16="http://schemas.microsoft.com/office/drawing/2014/main" id="{9AD050BB-EADF-4C8E-BC36-C3ABE8862B54}"/>
              </a:ext>
            </a:extLst>
          </p:cNvPr>
          <p:cNvSpPr txBox="1"/>
          <p:nvPr/>
        </p:nvSpPr>
        <p:spPr>
          <a:xfrm>
            <a:off x="7025805" y="3305889"/>
            <a:ext cx="1116011" cy="246221"/>
          </a:xfrm>
          <a:prstGeom prst="rect">
            <a:avLst/>
          </a:prstGeom>
          <a:noFill/>
        </p:spPr>
        <p:txBody>
          <a:bodyPr wrap="none" rtlCol="0">
            <a:spAutoFit/>
          </a:bodyPr>
          <a:lstStyle/>
          <a:p>
            <a:r>
              <a:rPr lang="en-SG" sz="1000" dirty="0">
                <a:latin typeface="Arial" panose="020B0604020202020204" pitchFamily="34" charset="0"/>
                <a:cs typeface="Arial" panose="020B0604020202020204" pitchFamily="34" charset="0"/>
              </a:rPr>
              <a:t>BEST PICTURE</a:t>
            </a:r>
          </a:p>
        </p:txBody>
      </p:sp>
      <p:pic>
        <p:nvPicPr>
          <p:cNvPr id="4" name="Picture 3" descr="A picture containing food&#10;&#10;Description automatically generated">
            <a:extLst>
              <a:ext uri="{FF2B5EF4-FFF2-40B4-BE49-F238E27FC236}">
                <a16:creationId xmlns:a16="http://schemas.microsoft.com/office/drawing/2014/main" id="{17F4CB30-6342-41E0-B34C-B54C5107DA2B}"/>
              </a:ext>
            </a:extLst>
          </p:cNvPr>
          <p:cNvPicPr>
            <a:picLocks noChangeAspect="1"/>
          </p:cNvPicPr>
          <p:nvPr/>
        </p:nvPicPr>
        <p:blipFill rotWithShape="1">
          <a:blip r:embed="rId3">
            <a:extLst>
              <a:ext uri="{28A0092B-C50C-407E-A947-70E740481C1C}">
                <a14:useLocalDpi xmlns:a14="http://schemas.microsoft.com/office/drawing/2010/main" val="0"/>
              </a:ext>
            </a:extLst>
          </a:blip>
          <a:srcRect l="31973" t="4759" r="32129" b="3660"/>
          <a:stretch/>
        </p:blipFill>
        <p:spPr>
          <a:xfrm>
            <a:off x="5279709" y="654752"/>
            <a:ext cx="4169093" cy="5982588"/>
          </a:xfrm>
          <a:prstGeom prst="rect">
            <a:avLst/>
          </a:prstGeom>
        </p:spPr>
      </p:pic>
    </p:spTree>
    <p:extLst>
      <p:ext uri="{BB962C8B-B14F-4D97-AF65-F5344CB8AC3E}">
        <p14:creationId xmlns:p14="http://schemas.microsoft.com/office/powerpoint/2010/main" val="2312092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Thinking for Design&gt;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&lt;2D Project – Parachute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09" y="587640"/>
            <a:ext cx="2967991" cy="11701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&lt;Grasshopper Program Overview&gt;</a:t>
            </a:r>
          </a:p>
          <a:p>
            <a:r>
              <a:rPr lang="en-US" sz="800" dirty="0">
                <a:solidFill>
                  <a:srgbClr val="B31261"/>
                </a:solidFill>
                <a:latin typeface="Consolas" panose="020B0609020204030204" pitchFamily="49" charset="0"/>
              </a:rPr>
              <a:t>Mesh points created using multiple rings of a regular polygon along the radius of the parachute, populating points evenly along the perimeter of each ring. Mesh faces are defined between points between neighboring rings. Mesh is created using Delaunay triangulation of points and faces.</a:t>
            </a:r>
          </a:p>
          <a:p>
            <a:endParaRPr lang="en-US" sz="800" dirty="0">
              <a:solidFill>
                <a:srgbClr val="B31261"/>
              </a:solidFill>
              <a:latin typeface="Consolas" panose="020B0609020204030204" pitchFamily="49" charset="0"/>
            </a:endParaRPr>
          </a:p>
        </p:txBody>
      </p:sp>
      <p:sp>
        <p:nvSpPr>
          <p:cNvPr id="43" name="Rectangle 42">
            <a:extLst>
              <a:ext uri="{FF2B5EF4-FFF2-40B4-BE49-F238E27FC236}">
                <a16:creationId xmlns:a16="http://schemas.microsoft.com/office/drawing/2014/main" id="{B95AF7A1-C718-4ED6-925D-901E01E94EFE}"/>
              </a:ext>
            </a:extLst>
          </p:cNvPr>
          <p:cNvSpPr/>
          <p:nvPr/>
        </p:nvSpPr>
        <p:spPr>
          <a:xfrm>
            <a:off x="398144" y="5940893"/>
            <a:ext cx="917257" cy="4127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grpSp>
        <p:nvGrpSpPr>
          <p:cNvPr id="53" name="Group 52">
            <a:extLst>
              <a:ext uri="{FF2B5EF4-FFF2-40B4-BE49-F238E27FC236}">
                <a16:creationId xmlns:a16="http://schemas.microsoft.com/office/drawing/2014/main" id="{90ABA24E-3190-4881-9CDE-933047D11869}"/>
              </a:ext>
            </a:extLst>
          </p:cNvPr>
          <p:cNvGrpSpPr/>
          <p:nvPr/>
        </p:nvGrpSpPr>
        <p:grpSpPr>
          <a:xfrm>
            <a:off x="297817" y="5304475"/>
            <a:ext cx="1038224" cy="729624"/>
            <a:chOff x="297817" y="4663443"/>
            <a:chExt cx="1038224" cy="729624"/>
          </a:xfrm>
        </p:grpSpPr>
        <p:sp>
          <p:nvSpPr>
            <p:cNvPr id="54" name="TextBox 53">
              <a:extLst>
                <a:ext uri="{FF2B5EF4-FFF2-40B4-BE49-F238E27FC236}">
                  <a16:creationId xmlns:a16="http://schemas.microsoft.com/office/drawing/2014/main" id="{1D280181-4499-4BE6-9C8D-91A2BAE1F313}"/>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C9F7149B-D54D-457B-A3F2-729F6C9880CD}"/>
                </a:ext>
              </a:extLst>
            </p:cNvPr>
            <p:cNvSpPr txBox="1"/>
            <p:nvPr/>
          </p:nvSpPr>
          <p:spPr>
            <a:xfrm>
              <a:off x="297817" y="4869847"/>
              <a:ext cx="1038224" cy="523220"/>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Grasshopper definition explanation</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pic>
        <p:nvPicPr>
          <p:cNvPr id="8" name="Picture 7" descr="A screen shot of a computer&#10;&#10;Description automatically generated">
            <a:extLst>
              <a:ext uri="{FF2B5EF4-FFF2-40B4-BE49-F238E27FC236}">
                <a16:creationId xmlns:a16="http://schemas.microsoft.com/office/drawing/2014/main" id="{7D5213EC-2ECF-4E72-8942-3A3837D8DD1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7648" y="1562116"/>
            <a:ext cx="9906000" cy="2690707"/>
          </a:xfrm>
          <a:prstGeom prst="rect">
            <a:avLst/>
          </a:prstGeom>
        </p:spPr>
      </p:pic>
      <p:sp>
        <p:nvSpPr>
          <p:cNvPr id="26" name="Rectangle 25">
            <a:extLst>
              <a:ext uri="{FF2B5EF4-FFF2-40B4-BE49-F238E27FC236}">
                <a16:creationId xmlns:a16="http://schemas.microsoft.com/office/drawing/2014/main" id="{4F05D3A8-DADD-42E5-9600-7D007A7A61C8}"/>
              </a:ext>
            </a:extLst>
          </p:cNvPr>
          <p:cNvSpPr/>
          <p:nvPr/>
        </p:nvSpPr>
        <p:spPr>
          <a:xfrm>
            <a:off x="484139" y="1972443"/>
            <a:ext cx="2137141" cy="838863"/>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801" dirty="0">
              <a:solidFill>
                <a:schemeClr val="tx1"/>
              </a:solidFill>
            </a:endParaRPr>
          </a:p>
        </p:txBody>
      </p:sp>
      <p:sp>
        <p:nvSpPr>
          <p:cNvPr id="27" name="Rectangle 26">
            <a:extLst>
              <a:ext uri="{FF2B5EF4-FFF2-40B4-BE49-F238E27FC236}">
                <a16:creationId xmlns:a16="http://schemas.microsoft.com/office/drawing/2014/main" id="{2B247F50-D4FA-4C1C-9B5D-8CB4B4742C15}"/>
              </a:ext>
            </a:extLst>
          </p:cNvPr>
          <p:cNvSpPr/>
          <p:nvPr/>
        </p:nvSpPr>
        <p:spPr>
          <a:xfrm>
            <a:off x="484140" y="1702007"/>
            <a:ext cx="1801860" cy="193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sz="800" dirty="0">
                <a:solidFill>
                  <a:srgbClr val="B31261"/>
                </a:solidFill>
                <a:latin typeface="Consolas" panose="020B0609020204030204" pitchFamily="49" charset="0"/>
              </a:rPr>
              <a:t>1) Generate initial mesh</a:t>
            </a:r>
          </a:p>
        </p:txBody>
      </p:sp>
      <p:sp>
        <p:nvSpPr>
          <p:cNvPr id="28" name="Rectangle 27">
            <a:extLst>
              <a:ext uri="{FF2B5EF4-FFF2-40B4-BE49-F238E27FC236}">
                <a16:creationId xmlns:a16="http://schemas.microsoft.com/office/drawing/2014/main" id="{B72B074F-BA32-4E06-8A79-7400005DAC45}"/>
              </a:ext>
            </a:extLst>
          </p:cNvPr>
          <p:cNvSpPr/>
          <p:nvPr/>
        </p:nvSpPr>
        <p:spPr>
          <a:xfrm>
            <a:off x="6496319" y="2292483"/>
            <a:ext cx="3192033" cy="687723"/>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801" dirty="0">
              <a:solidFill>
                <a:schemeClr val="tx1"/>
              </a:solidFill>
            </a:endParaRPr>
          </a:p>
        </p:txBody>
      </p:sp>
      <p:sp>
        <p:nvSpPr>
          <p:cNvPr id="30" name="Rectangle 29">
            <a:extLst>
              <a:ext uri="{FF2B5EF4-FFF2-40B4-BE49-F238E27FC236}">
                <a16:creationId xmlns:a16="http://schemas.microsoft.com/office/drawing/2014/main" id="{86D0B38A-3B7B-456B-814D-836AAFFE283C}"/>
              </a:ext>
            </a:extLst>
          </p:cNvPr>
          <p:cNvSpPr/>
          <p:nvPr/>
        </p:nvSpPr>
        <p:spPr>
          <a:xfrm>
            <a:off x="6795006" y="3022850"/>
            <a:ext cx="2647680" cy="1828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sz="800" dirty="0">
                <a:solidFill>
                  <a:srgbClr val="B31261"/>
                </a:solidFill>
                <a:latin typeface="Consolas" panose="020B0609020204030204" pitchFamily="49" charset="0"/>
              </a:rPr>
              <a:t>2) Draw spikes coming out of parachute</a:t>
            </a:r>
          </a:p>
        </p:txBody>
      </p:sp>
      <p:sp>
        <p:nvSpPr>
          <p:cNvPr id="31" name="Rectangle 30">
            <a:extLst>
              <a:ext uri="{FF2B5EF4-FFF2-40B4-BE49-F238E27FC236}">
                <a16:creationId xmlns:a16="http://schemas.microsoft.com/office/drawing/2014/main" id="{F6D28D42-8248-448C-B8B5-B217436B4C88}"/>
              </a:ext>
            </a:extLst>
          </p:cNvPr>
          <p:cNvSpPr/>
          <p:nvPr/>
        </p:nvSpPr>
        <p:spPr>
          <a:xfrm>
            <a:off x="6466057" y="1592895"/>
            <a:ext cx="1138703" cy="699588"/>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sz="1801" dirty="0">
              <a:solidFill>
                <a:schemeClr val="tx1"/>
              </a:solidFill>
            </a:endParaRPr>
          </a:p>
        </p:txBody>
      </p:sp>
      <p:sp>
        <p:nvSpPr>
          <p:cNvPr id="32" name="Rectangle 31">
            <a:extLst>
              <a:ext uri="{FF2B5EF4-FFF2-40B4-BE49-F238E27FC236}">
                <a16:creationId xmlns:a16="http://schemas.microsoft.com/office/drawing/2014/main" id="{20120F37-D25D-42ED-B4D0-57D031D616A3}"/>
              </a:ext>
            </a:extLst>
          </p:cNvPr>
          <p:cNvSpPr/>
          <p:nvPr/>
        </p:nvSpPr>
        <p:spPr>
          <a:xfrm>
            <a:off x="6290475" y="1306696"/>
            <a:ext cx="1801860" cy="27432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sz="800" dirty="0">
                <a:solidFill>
                  <a:srgbClr val="B31261"/>
                </a:solidFill>
                <a:latin typeface="Consolas" panose="020B0609020204030204" pitchFamily="49" charset="0"/>
              </a:rPr>
              <a:t>3) Draw payload, strings</a:t>
            </a:r>
          </a:p>
        </p:txBody>
      </p:sp>
      <p:pic>
        <p:nvPicPr>
          <p:cNvPr id="9" name="Picture 8" descr="Graphical user interface, application&#10;&#10;Description automatically generated">
            <a:extLst>
              <a:ext uri="{FF2B5EF4-FFF2-40B4-BE49-F238E27FC236}">
                <a16:creationId xmlns:a16="http://schemas.microsoft.com/office/drawing/2014/main" id="{E36BE0BB-3185-4F98-835D-A939843F3C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2603" y="4392981"/>
            <a:ext cx="1721643" cy="2223093"/>
          </a:xfrm>
          <a:prstGeom prst="rect">
            <a:avLst/>
          </a:prstGeom>
        </p:spPr>
      </p:pic>
      <p:pic>
        <p:nvPicPr>
          <p:cNvPr id="11" name="Picture 10" descr="Graphical user interface, application&#10;&#10;Description automatically generated">
            <a:extLst>
              <a:ext uri="{FF2B5EF4-FFF2-40B4-BE49-F238E27FC236}">
                <a16:creationId xmlns:a16="http://schemas.microsoft.com/office/drawing/2014/main" id="{D2A06C0D-CDB0-4ABE-9AD9-FBD1E5FBC4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90515" y="4392984"/>
            <a:ext cx="1721642" cy="2223091"/>
          </a:xfrm>
          <a:prstGeom prst="rect">
            <a:avLst/>
          </a:prstGeom>
        </p:spPr>
      </p:pic>
      <p:pic>
        <p:nvPicPr>
          <p:cNvPr id="13" name="Picture 12" descr="Graphical user interface, text, application&#10;&#10;Description automatically generated">
            <a:extLst>
              <a:ext uri="{FF2B5EF4-FFF2-40B4-BE49-F238E27FC236}">
                <a16:creationId xmlns:a16="http://schemas.microsoft.com/office/drawing/2014/main" id="{8F6934F5-478C-471E-B0B4-14E6A7049B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0365" y="4392984"/>
            <a:ext cx="1724030" cy="2223091"/>
          </a:xfrm>
          <a:prstGeom prst="rect">
            <a:avLst/>
          </a:prstGeom>
        </p:spPr>
      </p:pic>
      <p:sp>
        <p:nvSpPr>
          <p:cNvPr id="41" name="Rectangle 40">
            <a:extLst>
              <a:ext uri="{FF2B5EF4-FFF2-40B4-BE49-F238E27FC236}">
                <a16:creationId xmlns:a16="http://schemas.microsoft.com/office/drawing/2014/main" id="{A532DEE9-D119-42C2-9E03-029B1E76543A}"/>
              </a:ext>
            </a:extLst>
          </p:cNvPr>
          <p:cNvSpPr/>
          <p:nvPr/>
        </p:nvSpPr>
        <p:spPr>
          <a:xfrm>
            <a:off x="2150406" y="4063194"/>
            <a:ext cx="1801860" cy="1931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r>
              <a:rPr lang="en-US" sz="800" dirty="0">
                <a:solidFill>
                  <a:srgbClr val="B31261"/>
                </a:solidFill>
                <a:latin typeface="Consolas" panose="020B0609020204030204" pitchFamily="49" charset="0"/>
              </a:rPr>
              <a:t>Python code to generate initial mesh</a:t>
            </a:r>
          </a:p>
        </p:txBody>
      </p:sp>
    </p:spTree>
    <p:extLst>
      <p:ext uri="{BB962C8B-B14F-4D97-AF65-F5344CB8AC3E}">
        <p14:creationId xmlns:p14="http://schemas.microsoft.com/office/powerpoint/2010/main" val="3976151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picture containing kite, outdoor, flying, person&#10;&#10;Description automatically generated">
            <a:extLst>
              <a:ext uri="{FF2B5EF4-FFF2-40B4-BE49-F238E27FC236}">
                <a16:creationId xmlns:a16="http://schemas.microsoft.com/office/drawing/2014/main" id="{A2096664-2563-481D-87C6-2FAF242953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29956" y="3760505"/>
            <a:ext cx="2559064" cy="2593134"/>
          </a:xfrm>
          <a:prstGeom prst="rect">
            <a:avLst/>
          </a:prstGeom>
        </p:spPr>
      </p:pic>
      <p:pic>
        <p:nvPicPr>
          <p:cNvPr id="13" name="Picture 12" descr="A picture containing aircraft&#10;&#10;Description automatically generated">
            <a:extLst>
              <a:ext uri="{FF2B5EF4-FFF2-40B4-BE49-F238E27FC236}">
                <a16:creationId xmlns:a16="http://schemas.microsoft.com/office/drawing/2014/main" id="{CE09685F-C3A8-40DC-9C1F-153232C470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175" y="3760505"/>
            <a:ext cx="2559063" cy="2593134"/>
          </a:xfrm>
          <a:prstGeom prst="rect">
            <a:avLst/>
          </a:prstGeom>
        </p:spPr>
      </p:pic>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Thinking for Design&gt;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&lt;2D Project – Parachute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0CB221EE-319E-42C7-AF1B-363885C0F6E3}"/>
              </a:ext>
            </a:extLst>
          </p:cNvPr>
          <p:cNvSpPr/>
          <p:nvPr/>
        </p:nvSpPr>
        <p:spPr>
          <a:xfrm>
            <a:off x="1640209" y="587640"/>
            <a:ext cx="3312791" cy="12078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b="1" dirty="0">
                <a:solidFill>
                  <a:srgbClr val="B31261"/>
                </a:solidFill>
                <a:latin typeface="Consolas" panose="020B0609020204030204" pitchFamily="49" charset="0"/>
              </a:rPr>
              <a:t>&lt;Variation Mapping&gt;</a:t>
            </a:r>
          </a:p>
          <a:p>
            <a:r>
              <a:rPr lang="en-US" sz="800" dirty="0">
                <a:solidFill>
                  <a:srgbClr val="B31261"/>
                </a:solidFill>
                <a:latin typeface="Consolas" panose="020B0609020204030204" pitchFamily="49" charset="0"/>
              </a:rPr>
              <a:t>Parameters used are number of sides P, rings R, and spike length S. Quantitative metrics used include how tessellatable the design is (a tessellatable design is better to prevent material wastage when cutting the parachutes out from sheets of material), and the surface area of parachute. A higher surface area is considered better as it decreases the impact velocity of the parachute.</a:t>
            </a:r>
          </a:p>
        </p:txBody>
      </p:sp>
      <p:sp>
        <p:nvSpPr>
          <p:cNvPr id="43" name="Rectangle 42">
            <a:extLst>
              <a:ext uri="{FF2B5EF4-FFF2-40B4-BE49-F238E27FC236}">
                <a16:creationId xmlns:a16="http://schemas.microsoft.com/office/drawing/2014/main" id="{B95AF7A1-C718-4ED6-925D-901E01E94EFE}"/>
              </a:ext>
            </a:extLst>
          </p:cNvPr>
          <p:cNvSpPr/>
          <p:nvPr/>
        </p:nvSpPr>
        <p:spPr>
          <a:xfrm>
            <a:off x="398144" y="5940893"/>
            <a:ext cx="917257" cy="4127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02</a:t>
            </a:r>
            <a:endParaRPr lang="en-SG" sz="800" b="1" dirty="0">
              <a:solidFill>
                <a:srgbClr val="1CB857"/>
              </a:solidFill>
            </a:endParaRPr>
          </a:p>
        </p:txBody>
      </p:sp>
      <p:grpSp>
        <p:nvGrpSpPr>
          <p:cNvPr id="53" name="Group 52">
            <a:extLst>
              <a:ext uri="{FF2B5EF4-FFF2-40B4-BE49-F238E27FC236}">
                <a16:creationId xmlns:a16="http://schemas.microsoft.com/office/drawing/2014/main" id="{90ABA24E-3190-4881-9CDE-933047D11869}"/>
              </a:ext>
            </a:extLst>
          </p:cNvPr>
          <p:cNvGrpSpPr/>
          <p:nvPr/>
        </p:nvGrpSpPr>
        <p:grpSpPr>
          <a:xfrm>
            <a:off x="297817" y="4808567"/>
            <a:ext cx="1038224" cy="837346"/>
            <a:chOff x="297817" y="4663443"/>
            <a:chExt cx="1038224" cy="837346"/>
          </a:xfrm>
        </p:grpSpPr>
        <p:sp>
          <p:nvSpPr>
            <p:cNvPr id="54" name="TextBox 53">
              <a:extLst>
                <a:ext uri="{FF2B5EF4-FFF2-40B4-BE49-F238E27FC236}">
                  <a16:creationId xmlns:a16="http://schemas.microsoft.com/office/drawing/2014/main" id="{1D280181-4499-4BE6-9C8D-91A2BAE1F313}"/>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C9F7149B-D54D-457B-A3F2-729F6C9880CD}"/>
                </a:ext>
              </a:extLst>
            </p:cNvPr>
            <p:cNvSpPr txBox="1"/>
            <p:nvPr/>
          </p:nvSpPr>
          <p:spPr>
            <a:xfrm>
              <a:off x="297817" y="4869847"/>
              <a:ext cx="1038224" cy="630942"/>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Initial state</a:t>
              </a:r>
            </a:p>
            <a:p>
              <a:r>
                <a:rPr lang="en-US" sz="700" dirty="0">
                  <a:latin typeface="Arial" panose="020B0604020202020204" pitchFamily="34" charset="0"/>
                  <a:cs typeface="Arial" panose="020B0604020202020204" pitchFamily="34" charset="0"/>
                </a:rPr>
                <a:t>02 Form found results</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pic>
        <p:nvPicPr>
          <p:cNvPr id="8" name="Picture 7" descr="A picture containing outdoor, kite, person, water&#10;&#10;Description automatically generated">
            <a:extLst>
              <a:ext uri="{FF2B5EF4-FFF2-40B4-BE49-F238E27FC236}">
                <a16:creationId xmlns:a16="http://schemas.microsoft.com/office/drawing/2014/main" id="{2DA39DB2-6E5B-4339-8F51-65834E0978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93110" y="3756541"/>
            <a:ext cx="2562976" cy="2597098"/>
          </a:xfrm>
          <a:prstGeom prst="rect">
            <a:avLst/>
          </a:prstGeom>
        </p:spPr>
      </p:pic>
      <p:pic>
        <p:nvPicPr>
          <p:cNvPr id="17" name="Picture 16">
            <a:extLst>
              <a:ext uri="{FF2B5EF4-FFF2-40B4-BE49-F238E27FC236}">
                <a16:creationId xmlns:a16="http://schemas.microsoft.com/office/drawing/2014/main" id="{89C06881-8D46-48C9-9E22-91ABA76035E4}"/>
              </a:ext>
            </a:extLst>
          </p:cNvPr>
          <p:cNvPicPr>
            <a:picLocks noChangeAspect="1"/>
          </p:cNvPicPr>
          <p:nvPr/>
        </p:nvPicPr>
        <p:blipFill rotWithShape="1">
          <a:blip r:embed="rId5">
            <a:extLst>
              <a:ext uri="{28A0092B-C50C-407E-A947-70E740481C1C}">
                <a14:useLocalDpi xmlns:a14="http://schemas.microsoft.com/office/drawing/2010/main" val="0"/>
              </a:ext>
            </a:extLst>
          </a:blip>
          <a:srcRect l="11956" t="2824" r="23726"/>
          <a:stretch/>
        </p:blipFill>
        <p:spPr>
          <a:xfrm rot="16200000">
            <a:off x="4475218" y="-1188041"/>
            <a:ext cx="1998761" cy="7828846"/>
          </a:xfrm>
          <a:prstGeom prst="rect">
            <a:avLst/>
          </a:prstGeom>
        </p:spPr>
      </p:pic>
      <p:sp>
        <p:nvSpPr>
          <p:cNvPr id="64" name="Rectangle 63">
            <a:extLst>
              <a:ext uri="{FF2B5EF4-FFF2-40B4-BE49-F238E27FC236}">
                <a16:creationId xmlns:a16="http://schemas.microsoft.com/office/drawing/2014/main" id="{5F92175A-C554-4923-8A71-C0957B4BB0F7}"/>
              </a:ext>
            </a:extLst>
          </p:cNvPr>
          <p:cNvSpPr/>
          <p:nvPr/>
        </p:nvSpPr>
        <p:spPr>
          <a:xfrm>
            <a:off x="398144" y="5490047"/>
            <a:ext cx="917257" cy="4127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pic>
        <p:nvPicPr>
          <p:cNvPr id="3" name="Picture 2" descr="A close up of food&#10;&#10;Description automatically generated">
            <a:extLst>
              <a:ext uri="{FF2B5EF4-FFF2-40B4-BE49-F238E27FC236}">
                <a16:creationId xmlns:a16="http://schemas.microsoft.com/office/drawing/2014/main" id="{2A06B7A4-8FD7-483B-A5EE-E1F84BEAF785}"/>
              </a:ext>
            </a:extLst>
          </p:cNvPr>
          <p:cNvPicPr>
            <a:picLocks noChangeAspect="1"/>
          </p:cNvPicPr>
          <p:nvPr/>
        </p:nvPicPr>
        <p:blipFill rotWithShape="1">
          <a:blip r:embed="rId6">
            <a:extLst>
              <a:ext uri="{28A0092B-C50C-407E-A947-70E740481C1C}">
                <a14:useLocalDpi xmlns:a14="http://schemas.microsoft.com/office/drawing/2010/main" val="0"/>
              </a:ext>
            </a:extLst>
          </a:blip>
          <a:srcRect l="33185" t="9862" r="20669" b="7009"/>
          <a:stretch/>
        </p:blipFill>
        <p:spPr>
          <a:xfrm>
            <a:off x="6829957" y="3759184"/>
            <a:ext cx="2559063" cy="2593134"/>
          </a:xfrm>
          <a:prstGeom prst="rect">
            <a:avLst/>
          </a:prstGeom>
        </p:spPr>
      </p:pic>
      <p:pic>
        <p:nvPicPr>
          <p:cNvPr id="10" name="Picture 9" descr="Shape, arrow&#10;&#10;Description automatically generated">
            <a:extLst>
              <a:ext uri="{FF2B5EF4-FFF2-40B4-BE49-F238E27FC236}">
                <a16:creationId xmlns:a16="http://schemas.microsoft.com/office/drawing/2014/main" id="{B84B5871-5BC5-4690-B509-0007B144B2D2}"/>
              </a:ext>
            </a:extLst>
          </p:cNvPr>
          <p:cNvPicPr>
            <a:picLocks noChangeAspect="1"/>
          </p:cNvPicPr>
          <p:nvPr/>
        </p:nvPicPr>
        <p:blipFill rotWithShape="1">
          <a:blip r:embed="rId7">
            <a:extLst>
              <a:ext uri="{28A0092B-C50C-407E-A947-70E740481C1C}">
                <a14:useLocalDpi xmlns:a14="http://schemas.microsoft.com/office/drawing/2010/main" val="0"/>
              </a:ext>
            </a:extLst>
          </a:blip>
          <a:srcRect l="22820" t="9826" r="25072" b="-1786"/>
          <a:stretch/>
        </p:blipFill>
        <p:spPr>
          <a:xfrm>
            <a:off x="7109536" y="1828128"/>
            <a:ext cx="1809738" cy="1796508"/>
          </a:xfrm>
          <a:prstGeom prst="rect">
            <a:avLst/>
          </a:prstGeom>
        </p:spPr>
      </p:pic>
      <p:sp>
        <p:nvSpPr>
          <p:cNvPr id="37" name="Rectangle 36">
            <a:extLst>
              <a:ext uri="{FF2B5EF4-FFF2-40B4-BE49-F238E27FC236}">
                <a16:creationId xmlns:a16="http://schemas.microsoft.com/office/drawing/2014/main" id="{4303464A-2F61-4BEF-8819-AB499A16DCB8}"/>
              </a:ext>
            </a:extLst>
          </p:cNvPr>
          <p:cNvSpPr/>
          <p:nvPr/>
        </p:nvSpPr>
        <p:spPr>
          <a:xfrm>
            <a:off x="6785101" y="3498894"/>
            <a:ext cx="2458608" cy="4537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800" b="1" dirty="0">
                <a:solidFill>
                  <a:srgbClr val="B31261"/>
                </a:solidFill>
                <a:latin typeface="Consolas" panose="020B0609020204030204" pitchFamily="49" charset="0"/>
              </a:rPr>
              <a:t>P=4, R=4, S=0.39</a:t>
            </a:r>
            <a:br>
              <a:rPr lang="en-US" sz="800" b="1" dirty="0">
                <a:solidFill>
                  <a:srgbClr val="B31261"/>
                </a:solidFill>
                <a:latin typeface="Consolas" panose="020B0609020204030204" pitchFamily="49" charset="0"/>
              </a:rPr>
            </a:br>
            <a:r>
              <a:rPr lang="en-US" sz="800" b="1" dirty="0">
                <a:solidFill>
                  <a:srgbClr val="B31261"/>
                </a:solidFill>
                <a:latin typeface="Consolas" panose="020B0609020204030204" pitchFamily="49" charset="0"/>
              </a:rPr>
              <a:t>Tessellatable</a:t>
            </a:r>
            <a:br>
              <a:rPr lang="en-US" sz="800" b="1" dirty="0">
                <a:solidFill>
                  <a:srgbClr val="B31261"/>
                </a:solidFill>
                <a:latin typeface="Consolas" panose="020B0609020204030204" pitchFamily="49" charset="0"/>
              </a:rPr>
            </a:br>
            <a:r>
              <a:rPr lang="en-US" sz="800" b="1" dirty="0">
                <a:solidFill>
                  <a:srgbClr val="B31261"/>
                </a:solidFill>
                <a:latin typeface="Consolas" panose="020B0609020204030204" pitchFamily="49" charset="0"/>
              </a:rPr>
              <a:t>Surface Area: 20000</a:t>
            </a:r>
          </a:p>
        </p:txBody>
      </p:sp>
      <p:pic>
        <p:nvPicPr>
          <p:cNvPr id="14" name="Picture 13" descr="A close up of a logo&#10;&#10;Description automatically generated">
            <a:extLst>
              <a:ext uri="{FF2B5EF4-FFF2-40B4-BE49-F238E27FC236}">
                <a16:creationId xmlns:a16="http://schemas.microsoft.com/office/drawing/2014/main" id="{32F770AA-6544-4741-BBCF-62AF417BDC04}"/>
              </a:ext>
            </a:extLst>
          </p:cNvPr>
          <p:cNvPicPr>
            <a:picLocks noChangeAspect="1"/>
          </p:cNvPicPr>
          <p:nvPr/>
        </p:nvPicPr>
        <p:blipFill rotWithShape="1">
          <a:blip r:embed="rId8">
            <a:extLst>
              <a:ext uri="{28A0092B-C50C-407E-A947-70E740481C1C}">
                <a14:useLocalDpi xmlns:a14="http://schemas.microsoft.com/office/drawing/2010/main" val="0"/>
              </a:ext>
            </a:extLst>
          </a:blip>
          <a:srcRect l="26988" t="11016" r="24825" b="2089"/>
          <a:stretch/>
        </p:blipFill>
        <p:spPr>
          <a:xfrm>
            <a:off x="1560175" y="3756540"/>
            <a:ext cx="2559063" cy="2595777"/>
          </a:xfrm>
          <a:prstGeom prst="rect">
            <a:avLst/>
          </a:prstGeom>
        </p:spPr>
      </p:pic>
      <p:pic>
        <p:nvPicPr>
          <p:cNvPr id="21" name="Picture 20" descr="A picture containing arrow&#10;&#10;Description automatically generated">
            <a:extLst>
              <a:ext uri="{FF2B5EF4-FFF2-40B4-BE49-F238E27FC236}">
                <a16:creationId xmlns:a16="http://schemas.microsoft.com/office/drawing/2014/main" id="{896F6727-99E0-4CFF-B308-6BAF0AE1C548}"/>
              </a:ext>
            </a:extLst>
          </p:cNvPr>
          <p:cNvPicPr>
            <a:picLocks noChangeAspect="1"/>
          </p:cNvPicPr>
          <p:nvPr/>
        </p:nvPicPr>
        <p:blipFill rotWithShape="1">
          <a:blip r:embed="rId9">
            <a:extLst>
              <a:ext uri="{28A0092B-C50C-407E-A947-70E740481C1C}">
                <a14:useLocalDpi xmlns:a14="http://schemas.microsoft.com/office/drawing/2010/main" val="0"/>
              </a:ext>
            </a:extLst>
          </a:blip>
          <a:srcRect l="19681" t="9219" r="24366" b="-814"/>
          <a:stretch/>
        </p:blipFill>
        <p:spPr>
          <a:xfrm>
            <a:off x="1854933" y="1858141"/>
            <a:ext cx="1969546" cy="1796508"/>
          </a:xfrm>
          <a:prstGeom prst="rect">
            <a:avLst/>
          </a:prstGeom>
        </p:spPr>
      </p:pic>
      <p:sp>
        <p:nvSpPr>
          <p:cNvPr id="49" name="Rectangle 48">
            <a:extLst>
              <a:ext uri="{FF2B5EF4-FFF2-40B4-BE49-F238E27FC236}">
                <a16:creationId xmlns:a16="http://schemas.microsoft.com/office/drawing/2014/main" id="{5360B257-A14C-49D6-BCFD-39ADCA215CBD}"/>
              </a:ext>
            </a:extLst>
          </p:cNvPr>
          <p:cNvSpPr/>
          <p:nvPr/>
        </p:nvSpPr>
        <p:spPr>
          <a:xfrm>
            <a:off x="1574886" y="3498893"/>
            <a:ext cx="2458608" cy="4537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800" b="1" dirty="0">
                <a:solidFill>
                  <a:srgbClr val="B31261"/>
                </a:solidFill>
                <a:latin typeface="Consolas" panose="020B0609020204030204" pitchFamily="49" charset="0"/>
              </a:rPr>
              <a:t>P=5, R=6, S=0.39</a:t>
            </a:r>
            <a:br>
              <a:rPr lang="en-US" sz="800" b="1" dirty="0">
                <a:solidFill>
                  <a:srgbClr val="B31261"/>
                </a:solidFill>
                <a:latin typeface="Consolas" panose="020B0609020204030204" pitchFamily="49" charset="0"/>
              </a:rPr>
            </a:br>
            <a:r>
              <a:rPr lang="en-US" sz="800" b="1" dirty="0">
                <a:solidFill>
                  <a:srgbClr val="B31261"/>
                </a:solidFill>
                <a:latin typeface="Consolas" panose="020B0609020204030204" pitchFamily="49" charset="0"/>
              </a:rPr>
              <a:t>Non-Tessellatable</a:t>
            </a:r>
            <a:br>
              <a:rPr lang="en-US" sz="800" b="1" dirty="0">
                <a:solidFill>
                  <a:srgbClr val="B31261"/>
                </a:solidFill>
                <a:latin typeface="Consolas" panose="020B0609020204030204" pitchFamily="49" charset="0"/>
              </a:rPr>
            </a:br>
            <a:r>
              <a:rPr lang="en-US" sz="800" b="1" dirty="0">
                <a:solidFill>
                  <a:srgbClr val="B31261"/>
                </a:solidFill>
                <a:latin typeface="Consolas" panose="020B0609020204030204" pitchFamily="49" charset="0"/>
              </a:rPr>
              <a:t>Surface Area: 23776</a:t>
            </a:r>
          </a:p>
        </p:txBody>
      </p:sp>
      <p:pic>
        <p:nvPicPr>
          <p:cNvPr id="23" name="Picture 22" descr="A picture containing photo, food, honeycomb&#10;&#10;Description automatically generated">
            <a:extLst>
              <a:ext uri="{FF2B5EF4-FFF2-40B4-BE49-F238E27FC236}">
                <a16:creationId xmlns:a16="http://schemas.microsoft.com/office/drawing/2014/main" id="{CC7BD85E-DDA8-4B87-9D0B-D6F671498665}"/>
              </a:ext>
            </a:extLst>
          </p:cNvPr>
          <p:cNvPicPr>
            <a:picLocks noChangeAspect="1"/>
          </p:cNvPicPr>
          <p:nvPr/>
        </p:nvPicPr>
        <p:blipFill rotWithShape="1">
          <a:blip r:embed="rId10">
            <a:extLst>
              <a:ext uri="{28A0092B-C50C-407E-A947-70E740481C1C}">
                <a14:useLocalDpi xmlns:a14="http://schemas.microsoft.com/office/drawing/2010/main" val="0"/>
              </a:ext>
            </a:extLst>
          </a:blip>
          <a:srcRect l="25056" t="12861" r="27705" b="4043"/>
          <a:stretch/>
        </p:blipFill>
        <p:spPr>
          <a:xfrm>
            <a:off x="4608199" y="1858140"/>
            <a:ext cx="1741541" cy="1723260"/>
          </a:xfrm>
          <a:prstGeom prst="rect">
            <a:avLst/>
          </a:prstGeom>
        </p:spPr>
      </p:pic>
      <p:pic>
        <p:nvPicPr>
          <p:cNvPr id="25" name="Picture 24" descr="A close up of a logo&#10;&#10;Description automatically generated">
            <a:extLst>
              <a:ext uri="{FF2B5EF4-FFF2-40B4-BE49-F238E27FC236}">
                <a16:creationId xmlns:a16="http://schemas.microsoft.com/office/drawing/2014/main" id="{05252501-2508-452B-876F-580DFF45685E}"/>
              </a:ext>
            </a:extLst>
          </p:cNvPr>
          <p:cNvPicPr>
            <a:picLocks noChangeAspect="1"/>
          </p:cNvPicPr>
          <p:nvPr/>
        </p:nvPicPr>
        <p:blipFill rotWithShape="1">
          <a:blip r:embed="rId11">
            <a:extLst>
              <a:ext uri="{28A0092B-C50C-407E-A947-70E740481C1C}">
                <a14:useLocalDpi xmlns:a14="http://schemas.microsoft.com/office/drawing/2010/main" val="0"/>
              </a:ext>
            </a:extLst>
          </a:blip>
          <a:srcRect l="27271" t="554" r="24827" b="12284"/>
          <a:stretch/>
        </p:blipFill>
        <p:spPr>
          <a:xfrm>
            <a:off x="4164094" y="3756540"/>
            <a:ext cx="2598579" cy="2659757"/>
          </a:xfrm>
          <a:prstGeom prst="rect">
            <a:avLst/>
          </a:prstGeom>
        </p:spPr>
      </p:pic>
      <p:sp>
        <p:nvSpPr>
          <p:cNvPr id="57" name="Rectangle 56">
            <a:extLst>
              <a:ext uri="{FF2B5EF4-FFF2-40B4-BE49-F238E27FC236}">
                <a16:creationId xmlns:a16="http://schemas.microsoft.com/office/drawing/2014/main" id="{DFB99F09-9EEC-48E6-92D4-E40E35044B08}"/>
              </a:ext>
            </a:extLst>
          </p:cNvPr>
          <p:cNvSpPr/>
          <p:nvPr/>
        </p:nvSpPr>
        <p:spPr>
          <a:xfrm>
            <a:off x="4231938" y="3498893"/>
            <a:ext cx="2458608" cy="45373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800" b="1" dirty="0">
                <a:solidFill>
                  <a:srgbClr val="B31261"/>
                </a:solidFill>
                <a:latin typeface="Consolas" panose="020B0609020204030204" pitchFamily="49" charset="0"/>
              </a:rPr>
              <a:t>P=3, R=3, S=1</a:t>
            </a:r>
            <a:br>
              <a:rPr lang="en-US" sz="800" b="1" dirty="0">
                <a:solidFill>
                  <a:srgbClr val="B31261"/>
                </a:solidFill>
                <a:latin typeface="Consolas" panose="020B0609020204030204" pitchFamily="49" charset="0"/>
              </a:rPr>
            </a:br>
            <a:r>
              <a:rPr lang="en-US" sz="800" b="1" dirty="0">
                <a:solidFill>
                  <a:srgbClr val="B31261"/>
                </a:solidFill>
                <a:latin typeface="Consolas" panose="020B0609020204030204" pitchFamily="49" charset="0"/>
              </a:rPr>
              <a:t>Tessellatable</a:t>
            </a:r>
            <a:br>
              <a:rPr lang="en-US" sz="800" b="1" dirty="0">
                <a:solidFill>
                  <a:srgbClr val="B31261"/>
                </a:solidFill>
                <a:latin typeface="Consolas" panose="020B0609020204030204" pitchFamily="49" charset="0"/>
              </a:rPr>
            </a:br>
            <a:r>
              <a:rPr lang="en-US" sz="800" b="1" dirty="0">
                <a:solidFill>
                  <a:srgbClr val="B31261"/>
                </a:solidFill>
                <a:latin typeface="Consolas" panose="020B0609020204030204" pitchFamily="49" charset="0"/>
              </a:rPr>
              <a:t>Surface Area: 12990</a:t>
            </a:r>
          </a:p>
        </p:txBody>
      </p:sp>
    </p:spTree>
    <p:extLst>
      <p:ext uri="{BB962C8B-B14F-4D97-AF65-F5344CB8AC3E}">
        <p14:creationId xmlns:p14="http://schemas.microsoft.com/office/powerpoint/2010/main" val="1844143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7207928-D2D2-450E-B232-500A563B8E25}"/>
              </a:ext>
            </a:extLst>
          </p:cNvPr>
          <p:cNvSpPr/>
          <p:nvPr/>
        </p:nvSpPr>
        <p:spPr>
          <a:xfrm>
            <a:off x="1456215" y="1546934"/>
            <a:ext cx="8220445" cy="3764131"/>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Thinking for Design&gt;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&lt;2D Project – Parachute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43" name="Rectangle 42">
            <a:extLst>
              <a:ext uri="{FF2B5EF4-FFF2-40B4-BE49-F238E27FC236}">
                <a16:creationId xmlns:a16="http://schemas.microsoft.com/office/drawing/2014/main" id="{B95AF7A1-C718-4ED6-925D-901E01E94EFE}"/>
              </a:ext>
            </a:extLst>
          </p:cNvPr>
          <p:cNvSpPr/>
          <p:nvPr/>
        </p:nvSpPr>
        <p:spPr>
          <a:xfrm>
            <a:off x="398144" y="5940893"/>
            <a:ext cx="917257" cy="41274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grpSp>
        <p:nvGrpSpPr>
          <p:cNvPr id="53" name="Group 52">
            <a:extLst>
              <a:ext uri="{FF2B5EF4-FFF2-40B4-BE49-F238E27FC236}">
                <a16:creationId xmlns:a16="http://schemas.microsoft.com/office/drawing/2014/main" id="{90ABA24E-3190-4881-9CDE-933047D11869}"/>
              </a:ext>
            </a:extLst>
          </p:cNvPr>
          <p:cNvGrpSpPr/>
          <p:nvPr/>
        </p:nvGrpSpPr>
        <p:grpSpPr>
          <a:xfrm>
            <a:off x="297817" y="5446517"/>
            <a:ext cx="1038224" cy="621902"/>
            <a:chOff x="297817" y="4663443"/>
            <a:chExt cx="1038224" cy="621902"/>
          </a:xfrm>
        </p:grpSpPr>
        <p:sp>
          <p:nvSpPr>
            <p:cNvPr id="54" name="TextBox 53">
              <a:extLst>
                <a:ext uri="{FF2B5EF4-FFF2-40B4-BE49-F238E27FC236}">
                  <a16:creationId xmlns:a16="http://schemas.microsoft.com/office/drawing/2014/main" id="{1D280181-4499-4BE6-9C8D-91A2BAE1F313}"/>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C9F7149B-D54D-457B-A3F2-729F6C9880CD}"/>
                </a:ext>
              </a:extLst>
            </p:cNvPr>
            <p:cNvSpPr txBox="1"/>
            <p:nvPr/>
          </p:nvSpPr>
          <p:spPr>
            <a:xfrm>
              <a:off x="297817" y="4869847"/>
              <a:ext cx="1038224" cy="415498"/>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Animation</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13" name="TextBox 12">
            <a:extLst>
              <a:ext uri="{FF2B5EF4-FFF2-40B4-BE49-F238E27FC236}">
                <a16:creationId xmlns:a16="http://schemas.microsoft.com/office/drawing/2014/main" id="{E84A017B-EFED-4376-A74F-6AFA933A590E}"/>
              </a:ext>
            </a:extLst>
          </p:cNvPr>
          <p:cNvSpPr txBox="1"/>
          <p:nvPr/>
        </p:nvSpPr>
        <p:spPr>
          <a:xfrm>
            <a:off x="4346395" y="3305888"/>
            <a:ext cx="2440092" cy="246221"/>
          </a:xfrm>
          <a:prstGeom prst="rect">
            <a:avLst/>
          </a:prstGeom>
          <a:noFill/>
        </p:spPr>
        <p:txBody>
          <a:bodyPr wrap="none" rtlCol="0">
            <a:spAutoFit/>
          </a:bodyPr>
          <a:lstStyle/>
          <a:p>
            <a:pPr algn="ctr"/>
            <a:r>
              <a:rPr lang="en-SG" sz="1000" dirty="0">
                <a:latin typeface="Arial" panose="020B0604020202020204" pitchFamily="34" charset="0"/>
                <a:cs typeface="Arial" panose="020B0604020202020204" pitchFamily="34" charset="0"/>
              </a:rPr>
              <a:t>VIDEO OF FORM-FINDING PROCESS</a:t>
            </a:r>
          </a:p>
        </p:txBody>
      </p:sp>
      <p:pic>
        <p:nvPicPr>
          <p:cNvPr id="8" name="Screen Recording 7">
            <a:hlinkClick r:id="" action="ppaction://media"/>
            <a:extLst>
              <a:ext uri="{FF2B5EF4-FFF2-40B4-BE49-F238E27FC236}">
                <a16:creationId xmlns:a16="http://schemas.microsoft.com/office/drawing/2014/main" id="{9742B3F5-C7E6-4EB0-A5FD-7D2E3AAC575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72418" y="1642420"/>
            <a:ext cx="3388038" cy="3573156"/>
          </a:xfrm>
          <a:prstGeom prst="rect">
            <a:avLst/>
          </a:prstGeom>
        </p:spPr>
      </p:pic>
    </p:spTree>
    <p:extLst>
      <p:ext uri="{BB962C8B-B14F-4D97-AF65-F5344CB8AC3E}">
        <p14:creationId xmlns:p14="http://schemas.microsoft.com/office/powerpoint/2010/main" val="285981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53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5</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5</a:t>
            </a:r>
            <a:endParaRPr lang="en-SG" sz="600" dirty="0">
              <a:latin typeface="Arial" panose="020B0604020202020204" pitchFamily="34" charset="0"/>
              <a:cs typeface="Arial" panose="020B0604020202020204" pitchFamily="34" charset="0"/>
            </a:endParaRPr>
          </a:p>
        </p:txBody>
      </p:sp>
      <p:grpSp>
        <p:nvGrpSpPr>
          <p:cNvPr id="8" name="Group 7">
            <a:extLst>
              <a:ext uri="{FF2B5EF4-FFF2-40B4-BE49-F238E27FC236}">
                <a16:creationId xmlns:a16="http://schemas.microsoft.com/office/drawing/2014/main" id="{18EA83DC-3E8E-4DB5-9B82-03A2149EF45F}"/>
              </a:ext>
            </a:extLst>
          </p:cNvPr>
          <p:cNvGrpSpPr/>
          <p:nvPr/>
        </p:nvGrpSpPr>
        <p:grpSpPr>
          <a:xfrm>
            <a:off x="297817" y="4889187"/>
            <a:ext cx="1038224" cy="837346"/>
            <a:chOff x="297817" y="4663443"/>
            <a:chExt cx="1038224" cy="837346"/>
          </a:xfrm>
        </p:grpSpPr>
        <p:sp>
          <p:nvSpPr>
            <p:cNvPr id="35" name="TextBox 34">
              <a:extLst>
                <a:ext uri="{FF2B5EF4-FFF2-40B4-BE49-F238E27FC236}">
                  <a16:creationId xmlns:a16="http://schemas.microsoft.com/office/drawing/2014/main" id="{B1C8FFB9-AFFA-4E64-9B25-9EB3107CA119}"/>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F6232ADF-DCF3-4B15-BAF1-0E62CFC0AA5C}"/>
                </a:ext>
              </a:extLst>
            </p:cNvPr>
            <p:cNvSpPr txBox="1"/>
            <p:nvPr/>
          </p:nvSpPr>
          <p:spPr>
            <a:xfrm>
              <a:off x="297817" y="4869847"/>
              <a:ext cx="1038224" cy="630942"/>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Perspective</a:t>
              </a:r>
            </a:p>
            <a:p>
              <a:r>
                <a:rPr lang="en-US" sz="700" dirty="0">
                  <a:latin typeface="Arial" panose="020B0604020202020204" pitchFamily="34" charset="0"/>
                  <a:cs typeface="Arial" panose="020B0604020202020204" pitchFamily="34" charset="0"/>
                </a:rPr>
                <a:t>02 Top</a:t>
              </a:r>
            </a:p>
            <a:p>
              <a:r>
                <a:rPr lang="en-US" sz="700" dirty="0">
                  <a:latin typeface="Arial" panose="020B0604020202020204" pitchFamily="34" charset="0"/>
                  <a:cs typeface="Arial" panose="020B0604020202020204" pitchFamily="34" charset="0"/>
                </a:rPr>
                <a:t>03 Front</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40" name="Rectangle 39">
            <a:extLst>
              <a:ext uri="{FF2B5EF4-FFF2-40B4-BE49-F238E27FC236}">
                <a16:creationId xmlns:a16="http://schemas.microsoft.com/office/drawing/2014/main" id="{B3A720C3-69D5-4C93-B45F-A1CF7891EA58}"/>
              </a:ext>
            </a:extLst>
          </p:cNvPr>
          <p:cNvSpPr/>
          <p:nvPr/>
        </p:nvSpPr>
        <p:spPr>
          <a:xfrm>
            <a:off x="398144" y="5719201"/>
            <a:ext cx="434817" cy="84638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sp>
        <p:nvSpPr>
          <p:cNvPr id="43" name="Rectangle 42">
            <a:extLst>
              <a:ext uri="{FF2B5EF4-FFF2-40B4-BE49-F238E27FC236}">
                <a16:creationId xmlns:a16="http://schemas.microsoft.com/office/drawing/2014/main" id="{6F2887BE-4AF8-4AD7-8E70-ED58B1AB1F8E}"/>
              </a:ext>
            </a:extLst>
          </p:cNvPr>
          <p:cNvSpPr/>
          <p:nvPr/>
        </p:nvSpPr>
        <p:spPr>
          <a:xfrm>
            <a:off x="853601" y="5719201"/>
            <a:ext cx="461801" cy="412995"/>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02</a:t>
            </a:r>
            <a:endParaRPr lang="en-SG" sz="800" b="1" dirty="0">
              <a:solidFill>
                <a:srgbClr val="1CB857"/>
              </a:solidFill>
            </a:endParaRPr>
          </a:p>
        </p:txBody>
      </p:sp>
      <p:sp>
        <p:nvSpPr>
          <p:cNvPr id="44" name="Rectangle 43">
            <a:extLst>
              <a:ext uri="{FF2B5EF4-FFF2-40B4-BE49-F238E27FC236}">
                <a16:creationId xmlns:a16="http://schemas.microsoft.com/office/drawing/2014/main" id="{B50F3E14-3AC0-43EF-B87B-FFEECC039D36}"/>
              </a:ext>
            </a:extLst>
          </p:cNvPr>
          <p:cNvSpPr/>
          <p:nvPr/>
        </p:nvSpPr>
        <p:spPr>
          <a:xfrm>
            <a:off x="853600" y="6158215"/>
            <a:ext cx="461801" cy="40737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03</a:t>
            </a:r>
            <a:endParaRPr lang="en-SG" sz="800" b="1" dirty="0">
              <a:solidFill>
                <a:srgbClr val="1CB857"/>
              </a:solidFill>
            </a:endParaRPr>
          </a:p>
        </p:txBody>
      </p:sp>
      <p:sp>
        <p:nvSpPr>
          <p:cNvPr id="16" name="TextBox 15">
            <a:extLst>
              <a:ext uri="{FF2B5EF4-FFF2-40B4-BE49-F238E27FC236}">
                <a16:creationId xmlns:a16="http://schemas.microsoft.com/office/drawing/2014/main" id="{CBD6CC43-58A0-4C9A-A924-DF3171B3AA2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Thinking for Design&gt;</a:t>
            </a:r>
            <a:endParaRPr lang="en-SG" sz="750" b="1" dirty="0">
              <a:latin typeface="Consolas" panose="020B0609020204030204" pitchFamily="49" charset="0"/>
            </a:endParaRPr>
          </a:p>
        </p:txBody>
      </p:sp>
      <p:sp>
        <p:nvSpPr>
          <p:cNvPr id="17" name="TextBox 16">
            <a:extLst>
              <a:ext uri="{FF2B5EF4-FFF2-40B4-BE49-F238E27FC236}">
                <a16:creationId xmlns:a16="http://schemas.microsoft.com/office/drawing/2014/main" id="{780196B6-1825-4B60-835B-942B00B9B896}"/>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&lt;2D Project – Parachute Design&gt;</a:t>
            </a:r>
            <a:endParaRPr lang="en-SG" sz="750" b="1" dirty="0">
              <a:latin typeface="Consolas" panose="020B0609020204030204" pitchFamily="49" charset="0"/>
            </a:endParaRPr>
          </a:p>
        </p:txBody>
      </p:sp>
      <p:sp>
        <p:nvSpPr>
          <p:cNvPr id="9" name="Rectangle 8">
            <a:extLst>
              <a:ext uri="{FF2B5EF4-FFF2-40B4-BE49-F238E27FC236}">
                <a16:creationId xmlns:a16="http://schemas.microsoft.com/office/drawing/2014/main" id="{0729E7EF-6189-4E23-9569-3BC99856F59C}"/>
              </a:ext>
            </a:extLst>
          </p:cNvPr>
          <p:cNvSpPr/>
          <p:nvPr/>
        </p:nvSpPr>
        <p:spPr>
          <a:xfrm>
            <a:off x="5142098" y="873677"/>
            <a:ext cx="3408627" cy="25553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9" name="Rectangle 18">
            <a:extLst>
              <a:ext uri="{FF2B5EF4-FFF2-40B4-BE49-F238E27FC236}">
                <a16:creationId xmlns:a16="http://schemas.microsoft.com/office/drawing/2014/main" id="{3F780E1A-0E71-4F3E-941E-ED286A116C7D}"/>
              </a:ext>
            </a:extLst>
          </p:cNvPr>
          <p:cNvSpPr/>
          <p:nvPr/>
        </p:nvSpPr>
        <p:spPr>
          <a:xfrm>
            <a:off x="1586626" y="873676"/>
            <a:ext cx="3408627" cy="525852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0" name="Rectangle 19">
            <a:extLst>
              <a:ext uri="{FF2B5EF4-FFF2-40B4-BE49-F238E27FC236}">
                <a16:creationId xmlns:a16="http://schemas.microsoft.com/office/drawing/2014/main" id="{A995D1E9-6D7F-4A76-8DEA-67F2CB555475}"/>
              </a:ext>
            </a:extLst>
          </p:cNvPr>
          <p:cNvSpPr/>
          <p:nvPr/>
        </p:nvSpPr>
        <p:spPr>
          <a:xfrm>
            <a:off x="5142099" y="3576872"/>
            <a:ext cx="3429266" cy="2555324"/>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1" name="TextBox 20">
            <a:extLst>
              <a:ext uri="{FF2B5EF4-FFF2-40B4-BE49-F238E27FC236}">
                <a16:creationId xmlns:a16="http://schemas.microsoft.com/office/drawing/2014/main" id="{A69E5D27-2FAA-442A-8E09-EBED2DC2DCB8}"/>
              </a:ext>
            </a:extLst>
          </p:cNvPr>
          <p:cNvSpPr txBox="1"/>
          <p:nvPr/>
        </p:nvSpPr>
        <p:spPr>
          <a:xfrm>
            <a:off x="1928828" y="3305889"/>
            <a:ext cx="2724221" cy="400110"/>
          </a:xfrm>
          <a:prstGeom prst="rect">
            <a:avLst/>
          </a:prstGeom>
          <a:noFill/>
        </p:spPr>
        <p:txBody>
          <a:bodyPr wrap="square" rtlCol="0">
            <a:spAutoFit/>
          </a:bodyPr>
          <a:lstStyle/>
          <a:p>
            <a:pPr algn="ctr"/>
            <a:r>
              <a:rPr lang="en-SG" sz="1000" dirty="0">
                <a:latin typeface="Arial" panose="020B0604020202020204" pitchFamily="34" charset="0"/>
                <a:cs typeface="Arial" panose="020B0604020202020204" pitchFamily="34" charset="0"/>
              </a:rPr>
              <a:t>PHOTOS/SKETCHES OF PROTOTYPE MAKING PROCESS / PROCESS</a:t>
            </a:r>
          </a:p>
        </p:txBody>
      </p:sp>
      <p:pic>
        <p:nvPicPr>
          <p:cNvPr id="3" name="Picture 2" descr="A picture containing indoor, table, sitting, items&#10;&#10;Description automatically generated">
            <a:extLst>
              <a:ext uri="{FF2B5EF4-FFF2-40B4-BE49-F238E27FC236}">
                <a16:creationId xmlns:a16="http://schemas.microsoft.com/office/drawing/2014/main" id="{F7220D81-3907-4B1A-94AD-633AD8ABF1B1}"/>
              </a:ext>
            </a:extLst>
          </p:cNvPr>
          <p:cNvPicPr>
            <a:picLocks noChangeAspect="1"/>
          </p:cNvPicPr>
          <p:nvPr/>
        </p:nvPicPr>
        <p:blipFill rotWithShape="1">
          <a:blip r:embed="rId2">
            <a:extLst>
              <a:ext uri="{28A0092B-C50C-407E-A947-70E740481C1C}">
                <a14:useLocalDpi xmlns:a14="http://schemas.microsoft.com/office/drawing/2010/main" val="0"/>
              </a:ext>
            </a:extLst>
          </a:blip>
          <a:srcRect l="23695" t="171" r="27689" b="-171"/>
          <a:stretch/>
        </p:blipFill>
        <p:spPr>
          <a:xfrm>
            <a:off x="1586625" y="873674"/>
            <a:ext cx="3408628" cy="5258521"/>
          </a:xfrm>
          <a:prstGeom prst="rect">
            <a:avLst/>
          </a:prstGeom>
        </p:spPr>
      </p:pic>
      <p:pic>
        <p:nvPicPr>
          <p:cNvPr id="5" name="Picture 4" descr="A picture containing indoor, table, sitting, computer&#10;&#10;Description automatically generated">
            <a:extLst>
              <a:ext uri="{FF2B5EF4-FFF2-40B4-BE49-F238E27FC236}">
                <a16:creationId xmlns:a16="http://schemas.microsoft.com/office/drawing/2014/main" id="{B0E1BBAC-7912-4B27-9178-B647ADE2FB10}"/>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5152419" y="3575725"/>
            <a:ext cx="3408626" cy="2556470"/>
          </a:xfrm>
          <a:prstGeom prst="rect">
            <a:avLst/>
          </a:prstGeom>
        </p:spPr>
      </p:pic>
      <p:pic>
        <p:nvPicPr>
          <p:cNvPr id="11" name="Picture 10" descr="A picture containing indoor, sitting, small, table&#10;&#10;Description automatically generated">
            <a:extLst>
              <a:ext uri="{FF2B5EF4-FFF2-40B4-BE49-F238E27FC236}">
                <a16:creationId xmlns:a16="http://schemas.microsoft.com/office/drawing/2014/main" id="{420DCFC1-1286-47FB-B7F0-1E86A87F6B5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42097" y="873676"/>
            <a:ext cx="3408627" cy="2556470"/>
          </a:xfrm>
          <a:prstGeom prst="rect">
            <a:avLst/>
          </a:prstGeom>
        </p:spPr>
      </p:pic>
    </p:spTree>
    <p:extLst>
      <p:ext uri="{BB962C8B-B14F-4D97-AF65-F5344CB8AC3E}">
        <p14:creationId xmlns:p14="http://schemas.microsoft.com/office/powerpoint/2010/main" val="14627973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927</TotalTime>
  <Words>533</Words>
  <Application>Microsoft Office PowerPoint</Application>
  <PresentationFormat>A4 Paper (210x297 mm)</PresentationFormat>
  <Paragraphs>80</Paragraphs>
  <Slides>5</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Consolas</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Stylianos Dritsas</dc:creator>
  <cp:lastModifiedBy>Student - Lim Thian Yew</cp:lastModifiedBy>
  <cp:revision>144</cp:revision>
  <dcterms:created xsi:type="dcterms:W3CDTF">2020-07-28T23:26:11Z</dcterms:created>
  <dcterms:modified xsi:type="dcterms:W3CDTF">2020-11-30T02:40:21Z</dcterms:modified>
</cp:coreProperties>
</file>

<file path=docProps/thumbnail.jpeg>
</file>